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7" r:id="rId1"/>
  </p:sldMasterIdLst>
  <p:sldIdLst>
    <p:sldId id="256" r:id="rId2"/>
    <p:sldId id="257" r:id="rId3"/>
    <p:sldId id="265" r:id="rId4"/>
    <p:sldId id="266" r:id="rId5"/>
    <p:sldId id="267" r:id="rId6"/>
    <p:sldId id="268" r:id="rId7"/>
    <p:sldId id="270" r:id="rId8"/>
    <p:sldId id="273" r:id="rId9"/>
    <p:sldId id="274" r:id="rId10"/>
    <p:sldId id="275" r:id="rId11"/>
    <p:sldId id="276" r:id="rId12"/>
    <p:sldId id="279" r:id="rId13"/>
    <p:sldId id="278" r:id="rId14"/>
    <p:sldId id="277" r:id="rId15"/>
    <p:sldId id="280" r:id="rId16"/>
    <p:sldId id="281" r:id="rId17"/>
    <p:sldId id="282" r:id="rId18"/>
    <p:sldId id="283" r:id="rId19"/>
    <p:sldId id="285" r:id="rId20"/>
    <p:sldId id="28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811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958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816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81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801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183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106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323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586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5580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236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9280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146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801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43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689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270" y="1105350"/>
            <a:ext cx="4776652" cy="35824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288334"/>
              </p:ext>
            </p:extLst>
          </p:nvPr>
        </p:nvGraphicFramePr>
        <p:xfrm>
          <a:off x="1204553" y="625199"/>
          <a:ext cx="6384969" cy="45427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84969">
                  <a:extLst>
                    <a:ext uri="{9D8B030D-6E8A-4147-A177-3AD203B41FA5}">
                      <a16:colId xmlns:a16="http://schemas.microsoft.com/office/drawing/2014/main" val="436038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accent2"/>
                          </a:solidFill>
                          <a:effectLst/>
                        </a:rPr>
                        <a:t>Краткая презентация к основной образовательной программе дошкольного образования муниципального бюджетного дошкольного образовательного учреждения «Детский </a:t>
                      </a:r>
                      <a:r>
                        <a:rPr lang="ru-RU" sz="2800" dirty="0" smtClean="0">
                          <a:solidFill>
                            <a:schemeClr val="accent2"/>
                          </a:solidFill>
                          <a:effectLst/>
                        </a:rPr>
                        <a:t>сад комбинированного вида </a:t>
                      </a:r>
                      <a:r>
                        <a:rPr lang="ru-RU" sz="2800" dirty="0" smtClean="0">
                          <a:solidFill>
                            <a:schemeClr val="accent2"/>
                          </a:solidFill>
                          <a:effectLst/>
                        </a:rPr>
                        <a:t>№8 «Сандугачым» Менделеевского муниципального района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accent2"/>
                          </a:solidFill>
                          <a:effectLst/>
                        </a:rPr>
                        <a:t>Республики Татарстан </a:t>
                      </a:r>
                      <a:endParaRPr lang="ru-RU" sz="2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9340009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522" y="1209853"/>
            <a:ext cx="4776652" cy="35824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794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0525" y="1048166"/>
            <a:ext cx="7510516" cy="702491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</a:rPr>
              <a:t>Основная образовательная программа Учреждения обеспечивает разностороннее развитие детей в возрасте от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1 года 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</a:rPr>
              <a:t>до 8 лет с учетом их возрастных и индивидуальных особенностей по основным направлениям: физическому,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социально-коммуникативному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</a:rPr>
              <a:t>, познавательному, речевому,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художественно-эстетическому 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725" y="1750657"/>
            <a:ext cx="4040777" cy="30305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586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463103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5"/>
                </a:solidFill>
              </a:rPr>
              <a:t>Цель: обеспечение благополучия и защищённости детства.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826" y="1322482"/>
            <a:ext cx="8596668" cy="4741816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Цель реализуется через решение следующих задач, соответствующих ФГОС ДО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pPr algn="just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1) охраны и укрепления физического и психического здоровья детей, в том числе их эмоционального благополучия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pPr algn="just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2) обеспечения равных возможностей для полноценного развития каждого ребенка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);</a:t>
            </a:r>
          </a:p>
          <a:p>
            <a:pPr algn="just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3) обеспечения преемственности целей, задач и содержания образования, реализуемых в рамках образовательных программ различных уровней (далее - преемственность основных образовательных программ дошкольного и начального общего образования);</a:t>
            </a: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422" y="1783903"/>
            <a:ext cx="3701143" cy="2775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234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96389" y="692332"/>
            <a:ext cx="8020594" cy="5349694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4) создания благоприятных условий развития детей в соответствии с их возрастными и индивидуальными особенностями и склонностями, развития способностей и творческого потенциала каждого ребенка как субъекта отношений с самим собой, другими детьми, взрослыми и миром;</a:t>
            </a:r>
          </a:p>
          <a:p>
            <a:pPr algn="just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5) объединения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 </a:t>
            </a: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6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) формирования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формирования предпосылок учебной деятельности;</a:t>
            </a: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124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901337" y="1201783"/>
            <a:ext cx="732826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7) обеспечения 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учетом образовательных потребностей, способностей и состояния здоровья детей; </a:t>
            </a: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) формирования социокультурной среды, соответствующей возрастным, индивидуальным, психологическим и физиологическим особенностям детей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pPr algn="just"/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9) обеспечения психолого-педагогической поддержки семьи и повышения компетентности родителей (законных представителей) в вопросах развития и образования, охраны и укрепления здоровья детей</a:t>
            </a:r>
          </a:p>
        </p:txBody>
      </p:sp>
    </p:spTree>
    <p:extLst>
      <p:ext uri="{BB962C8B-B14F-4D97-AF65-F5344CB8AC3E}">
        <p14:creationId xmlns:p14="http://schemas.microsoft.com/office/powerpoint/2010/main" val="87746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410789" y="1162594"/>
            <a:ext cx="7733211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Содержание программы направлено на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pPr algn="ctr"/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• формирование общей культуры, развитие физических, интеллектуальных и личностных качеств;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•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формирование предпосылок учебной деятельности, обеспечивающих социальную успешность, сохранение и укрепление здоровья детей.</a:t>
            </a: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2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476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Программа включает три основных раздела: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77334" y="1828801"/>
            <a:ext cx="8596668" cy="4212562"/>
          </a:xfrm>
        </p:spPr>
        <p:txBody>
          <a:bodyPr>
            <a:normAutofit/>
          </a:bodyPr>
          <a:lstStyle/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•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целевой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•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содержательный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• организационный</a:t>
            </a:r>
          </a:p>
          <a:p>
            <a:pPr marL="0" indent="0" algn="ctr">
              <a:buNone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Программа состоит из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• обязательной части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•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и части формируемой участниками образовательных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отношений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Обе части являются взаимодополняющими</a:t>
            </a: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2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149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7334" y="23158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Образовательная деятельность представлена в пяти образовательных областях: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77334" y="1828801"/>
            <a:ext cx="8596668" cy="421256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• социально-коммуникативное развитие;</a:t>
            </a:r>
          </a:p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 • познавательное развитие; </a:t>
            </a:r>
          </a:p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• речевое развитие;</a:t>
            </a:r>
          </a:p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 • художественно-эстетическое развитие; </a:t>
            </a:r>
          </a:p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• физическое развитие</a:t>
            </a:r>
          </a:p>
          <a:p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2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24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7334" y="23158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>
                <a:solidFill>
                  <a:schemeClr val="accent2">
                    <a:lumMod val="50000"/>
                  </a:schemeClr>
                </a:solidFill>
              </a:rPr>
              <a:t>ОБРАЗОВАТЕЛЬНАЯ ОБЛАСТЬ 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</a:rPr>
              <a:t>«СОЦИАЛЬНО – КОММУНИКАТИВНОЕ РАЗВИТИЕ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» 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03014" y="1724299"/>
            <a:ext cx="8596668" cy="4212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5"/>
                </a:solidFill>
              </a:rPr>
              <a:t>ЦЕЛЬ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: позитивная социализация детей дошкольного возраста, приобщение детей к социокультурным нормам, традициям семьи, общества и государства.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5"/>
                </a:solidFill>
              </a:rPr>
              <a:t>Содержание </a:t>
            </a:r>
            <a:r>
              <a:rPr lang="ru-RU" sz="2400" dirty="0">
                <a:solidFill>
                  <a:schemeClr val="accent5"/>
                </a:solidFill>
              </a:rPr>
              <a:t>работы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развитие общения и взаимодействия ребёнка со взрослыми и сверстниками, становление самостоятельности, целенаправленности и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саморегуляции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собственных действий,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</a:t>
            </a: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942" y="2286000"/>
            <a:ext cx="3758058" cy="28185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284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7334" y="23158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ОБРАЗОВАТЕЛЬНАЯ ОБЛАСТЬ 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«ПОЗНАВАТЕЛЬНОЕ РАЗВИТИЕ»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77334" y="1828801"/>
            <a:ext cx="8596668" cy="4212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5"/>
                </a:solidFill>
              </a:rPr>
              <a:t>Цель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развитие познавательных интересов и познавательных способностей детей.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5"/>
                </a:solidFill>
              </a:rPr>
              <a:t>Содержание работы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осуществляется по следующим направлениям: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«Формирование элементарных математических представлений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»,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«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Ребенок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и мир природы»,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«Ребенок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и мир людей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»</a:t>
            </a:r>
          </a:p>
          <a:p>
            <a:r>
              <a:rPr lang="tt-RU" sz="2400" dirty="0" smtClean="0">
                <a:solidFill>
                  <a:schemeClr val="accent2">
                    <a:lumMod val="50000"/>
                  </a:schemeClr>
                </a:solidFill>
              </a:rPr>
              <a:t> “Предметный мир”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2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529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7334" y="23158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ОБРАЗОВАТЕЛЬНАЯ ОБЛАСТЬ 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«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РЕЧЕВОЕ  РАЗВИТИЕ»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77334" y="1828801"/>
            <a:ext cx="8596668" cy="4212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5"/>
                </a:solidFill>
              </a:rPr>
              <a:t>Цель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: формирование устной речи и навыков речевого общения с окружающими на основе овладения литературным языком своего народа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5"/>
                </a:solidFill>
              </a:rPr>
              <a:t>Содержание </a:t>
            </a:r>
            <a:r>
              <a:rPr lang="ru-RU" sz="2400" dirty="0">
                <a:solidFill>
                  <a:schemeClr val="accent5"/>
                </a:solidFill>
              </a:rPr>
              <a:t>работы реализуется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в: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•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Общении взрослых и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детей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• Культурной  языковой  среде 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•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Обучении родной речи на занятиях 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•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Чтении художественной литературы 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•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В различных видах детской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деятельности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2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0607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7334" y="23158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ОБРАЗОВАТЕЛЬНАЯ ОБЛАСТЬ 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«ФИЗИЧЕСКОЕ РАЗВИТИЕ»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33197" y="1489398"/>
            <a:ext cx="8596668" cy="425849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5"/>
                </a:solidFill>
              </a:rPr>
              <a:t>Цель: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воспитание здорового, жизнерадостного физически совершенного, гармонически и творчески развитого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ребенка.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5"/>
                </a:solidFill>
              </a:rPr>
              <a:t>Содержание </a:t>
            </a:r>
            <a:r>
              <a:rPr lang="ru-RU" sz="2400" dirty="0">
                <a:solidFill>
                  <a:schemeClr val="accent5"/>
                </a:solidFill>
              </a:rPr>
              <a:t>работы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реализуется: 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•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На физкультурных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занятиях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• В ходе физкультурно-оздоровительной работы в режиме дня 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•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В самостоятельной двигательной деятельности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детей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• В активном отдыхе (физкультурные праздники, досуги, дни здоровья, каникулы, туристические прогулки) </a:t>
            </a: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2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5788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7334" y="23158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ОБРАЗОВАТЕЛЬНАЯ ОБЛАСТЬ 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«ХУДОЖЕСТВЕННО-ЭСТЕТИЧЕСКОЕ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РАЗВИТИЕ»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77334" y="1828801"/>
            <a:ext cx="8596668" cy="4212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5"/>
                </a:solidFill>
              </a:rPr>
              <a:t>Цель: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воспитание художественных способностей детей, главной из которых является эмоциональная отзывчивость на произведения искусства (музыкальные, художественные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).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5"/>
                </a:solidFill>
              </a:rPr>
              <a:t>Направления </a:t>
            </a:r>
            <a:r>
              <a:rPr lang="ru-RU" sz="2400" dirty="0">
                <a:solidFill>
                  <a:schemeClr val="accent5"/>
                </a:solidFill>
              </a:rPr>
              <a:t>работы: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• Рисование, лепка, аппликация • Художественный труд 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•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Дизайн 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•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Творческое конструирование 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•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Музыкальное развитие</a:t>
            </a: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2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717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231775"/>
            <a:ext cx="8596313" cy="1320800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В программе описаны  формы организации процесса взаимодействия взрослого и детей, которые позволяют поддерживать активность, инициативность, самостоятельность детей</a:t>
            </a: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2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4" y="1763716"/>
            <a:ext cx="3483427" cy="26125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759" y="1770479"/>
            <a:ext cx="3635829" cy="272687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7184" y="4075840"/>
            <a:ext cx="3583575" cy="26876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6925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4782" y="375834"/>
            <a:ext cx="2864032" cy="38187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7334" y="231580"/>
            <a:ext cx="8596668" cy="1320800"/>
          </a:xfrm>
        </p:spPr>
        <p:txBody>
          <a:bodyPr>
            <a:normAutofit/>
          </a:bodyPr>
          <a:lstStyle/>
          <a:p>
            <a:pPr algn="ctr"/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593" y="323021"/>
            <a:ext cx="2903641" cy="38715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2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9624" y="4194543"/>
            <a:ext cx="3752769" cy="28145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2145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7334" y="23158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Взаимодействие педагогического коллектива с семьями воспитанников.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29141" y="1905077"/>
            <a:ext cx="8596668" cy="42125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Одним из важных условий реализации основной образовательной программы Учреждения является сотрудничество педагогов с семьей: дети, воспитатели и родители – главные участники педагогического процесса. Сотрудники ДОУ признают семью, как жизненно необходимую среду дошкольника, определяющую путь развития его личности. 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accent5"/>
                </a:solidFill>
              </a:rPr>
              <a:t>Цель</a:t>
            </a:r>
            <a:r>
              <a:rPr lang="ru-RU" sz="2400" dirty="0">
                <a:solidFill>
                  <a:schemeClr val="accent5"/>
                </a:solidFill>
              </a:rPr>
              <a:t>: сделать родителей активными участниками педагогического процесса, оказав им помощь в реализации ответственности за воспитание и обучение детей.</a:t>
            </a: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2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432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7334" y="23158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Виды взаимоотношений дошкольного учреждения с семьями воспитанников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77334" y="1828801"/>
            <a:ext cx="8596668" cy="4212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accent5"/>
                </a:solidFill>
              </a:rPr>
              <a:t>Сотрудничество </a:t>
            </a:r>
            <a:r>
              <a:rPr lang="ru-RU" sz="2400" dirty="0">
                <a:solidFill>
                  <a:schemeClr val="accent5"/>
                </a:solidFill>
              </a:rPr>
              <a:t>–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это общение на равных, где ни одной из сторон взаимодействия не принадлежит привилегия указывать, контролировать, оценивать. 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5"/>
                </a:solidFill>
              </a:rPr>
              <a:t>Взаимодействие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– способ организации совместной деятельности, которая осуществляется на основании социальной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перпеции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и с помощью общения</a:t>
            </a: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2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6825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7334" y="23158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Формы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взаимодействия с семьями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46706" y="891979"/>
            <a:ext cx="8596668" cy="5587197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наглядная информация (стенды,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папки-передвижки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Анкетирование и опрос;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фоторепортажи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«Из жизни группы», «Копилка добрых дел», «Мы благодарим»;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памятки и буклеты;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-консультации, семинары, семинары-практикумы, конференции;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- распространение опыта семейного воспитания;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-родительские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собрания и индивидуальные беседы; 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Дни открытых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дверей;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- Дни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здоровья;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- Совместные праздники, развлечения.</a:t>
            </a:r>
          </a:p>
          <a:p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2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189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2" y="2132745"/>
            <a:ext cx="3962398" cy="2971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666206" y="1117082"/>
            <a:ext cx="756339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chemeClr val="accent5"/>
                </a:solidFill>
              </a:rPr>
              <a:t>В целом взаимодействие </a:t>
            </a:r>
            <a:r>
              <a:rPr lang="ru-RU" sz="2800" dirty="0"/>
              <a:t>- диалог педагога и родителей, его эффективность определяется тем, какие личности в нём участвуют, в какой мере они сами себя ощущают личностями и видят личность в каждом, с кем общаются. </a:t>
            </a:r>
            <a:endParaRPr lang="ru-RU" sz="2800" dirty="0" smtClean="0"/>
          </a:p>
          <a:p>
            <a:pPr algn="just"/>
            <a:r>
              <a:rPr lang="ru-RU" sz="2800" b="1" dirty="0" smtClean="0">
                <a:solidFill>
                  <a:schemeClr val="accent5"/>
                </a:solidFill>
              </a:rPr>
              <a:t>Эмоциональное </a:t>
            </a:r>
            <a:r>
              <a:rPr lang="ru-RU" sz="2800" b="1" dirty="0">
                <a:solidFill>
                  <a:schemeClr val="accent5"/>
                </a:solidFill>
              </a:rPr>
              <a:t>самочувствие ребёнка - это показатель характера взаимодействия дошкольного учреждения и семьи.</a:t>
            </a:r>
            <a:endParaRPr lang="ru-RU" sz="28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23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046" y="801293"/>
            <a:ext cx="6139543" cy="46046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108408" y="505097"/>
            <a:ext cx="8596668" cy="1320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5"/>
                </a:solidFill>
                <a:latin typeface="Arial Narrow" panose="020B0606020202030204" pitchFamily="34" charset="0"/>
              </a:rPr>
              <a:t>Благодарим за внимание!</a:t>
            </a:r>
            <a:br>
              <a:rPr lang="ru-RU" b="1" dirty="0" smtClean="0">
                <a:solidFill>
                  <a:schemeClr val="accent5"/>
                </a:solidFill>
                <a:latin typeface="Arial Narrow" panose="020B0606020202030204" pitchFamily="34" charset="0"/>
              </a:rPr>
            </a:br>
            <a:endParaRPr lang="ru-RU" b="1" dirty="0">
              <a:solidFill>
                <a:schemeClr val="accent5"/>
              </a:solidFill>
              <a:latin typeface="Arial Narrow" panose="020B0606020202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751" y="5405948"/>
            <a:ext cx="6620830" cy="9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3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202</TotalTime>
  <Words>995</Words>
  <Application>Microsoft Office PowerPoint</Application>
  <PresentationFormat>Широкоэкранный</PresentationFormat>
  <Paragraphs>87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Arial Narrow</vt:lpstr>
      <vt:lpstr>Calibri</vt:lpstr>
      <vt:lpstr>Trebuchet MS</vt:lpstr>
      <vt:lpstr>Wingdings 3</vt:lpstr>
      <vt:lpstr>Аспект</vt:lpstr>
      <vt:lpstr>Презентация PowerPoint</vt:lpstr>
      <vt:lpstr>Основная образовательная программа Учреждения обеспечивает разностороннее развитие детей в возрасте от 1 года до 8 лет с учетом их возрастных и индивидуальных особенностей по основным направлениям: физическому, социально-коммуникативному, познавательному, речевому, художественно-эстетическому </vt:lpstr>
      <vt:lpstr>Цель: обеспечение благополучия и защищённости детства.</vt:lpstr>
      <vt:lpstr>Презентация PowerPoint</vt:lpstr>
      <vt:lpstr>Презентация PowerPoint</vt:lpstr>
      <vt:lpstr>Презентация PowerPoint</vt:lpstr>
      <vt:lpstr>Программа включает три основных раздела: </vt:lpstr>
      <vt:lpstr>Образовательная деятельность представлена в пяти образовательных областях:</vt:lpstr>
      <vt:lpstr>ОБРАЗОВАТЕЛЬНАЯ ОБЛАСТЬ   «СОЦИАЛЬНО – КОММУНИКАТИВНОЕ РАЗВИТИЕ» </vt:lpstr>
      <vt:lpstr>ОБРАЗОВАТЕЛЬНАЯ ОБЛАСТЬ  «ПОЗНАВАТЕЛЬНОЕ РАЗВИТИЕ» </vt:lpstr>
      <vt:lpstr>ОБРАЗОВАТЕЛЬНАЯ ОБЛАСТЬ   «РЕЧЕВОЕ  РАЗВИТИЕ» </vt:lpstr>
      <vt:lpstr>ОБРАЗОВАТЕЛЬНАЯ ОБЛАСТЬ  «ФИЗИЧЕСКОЕ РАЗВИТИЕ» </vt:lpstr>
      <vt:lpstr>ОБРАЗОВАТЕЛЬНАЯ ОБЛАСТЬ  «ХУДОЖЕСТВЕННО-ЭСТЕТИЧЕСКОЕ РАЗВИТИЕ»</vt:lpstr>
      <vt:lpstr>В программе описаны  формы организации процесса взаимодействия взрослого и детей, которые позволяют поддерживать активность, инициативность, самостоятельность детей</vt:lpstr>
      <vt:lpstr>Презентация PowerPoint</vt:lpstr>
      <vt:lpstr>Взаимодействие педагогического коллектива с семьями воспитанников. </vt:lpstr>
      <vt:lpstr>Виды взаимоотношений дошкольного учреждения с семьями воспитанников </vt:lpstr>
      <vt:lpstr>Формы взаимодействия с семьями</vt:lpstr>
      <vt:lpstr>Презентация PowerPoint</vt:lpstr>
      <vt:lpstr>Благодарим за внимание!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Guzaliya</dc:creator>
  <cp:lastModifiedBy>Guzaliya</cp:lastModifiedBy>
  <cp:revision>21</cp:revision>
  <dcterms:created xsi:type="dcterms:W3CDTF">2019-11-25T18:16:16Z</dcterms:created>
  <dcterms:modified xsi:type="dcterms:W3CDTF">2020-08-22T10:16:31Z</dcterms:modified>
</cp:coreProperties>
</file>